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4" r:id="rId2"/>
    <p:sldId id="262" r:id="rId3"/>
    <p:sldId id="266" r:id="rId4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AF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29" autoAdjust="0"/>
  </p:normalViewPr>
  <p:slideViewPr>
    <p:cSldViewPr>
      <p:cViewPr>
        <p:scale>
          <a:sx n="96" d="100"/>
          <a:sy n="96" d="100"/>
        </p:scale>
        <p:origin x="-1066" y="21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0684679-5751-4575-AAF6-88DC2C98E7A0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B1667C-9F89-4040-8BB3-A87D20911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365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Основные параметры бюджета Воскресенского муниципального района на 2014 год: 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Доходы планируются в размере  3, 252 млрд. рублей, что относительно уточненного плана на 2013 год </a:t>
            </a:r>
            <a:r>
              <a:rPr lang="ru-RU" altLang="ru-RU" u="sng" smtClean="0"/>
              <a:t>увеличено на 12, 628 млн. рублей</a:t>
            </a:r>
            <a:r>
              <a:rPr lang="ru-RU" altLang="ru-RU" smtClean="0"/>
              <a:t>, что совсем незначительно и составляет всего 0,4 %. Данное увеличение планируется за счет роста безвозмездных поступлений  на 100,5 млн рублей или на  6%. Налоговые и неналоговые доходы снижаются на 87.8 млн. рублей или на 5% за счет изменений в налоговом и бюджетном законодательстве. Данные изменения мы рассмотрим далее.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Планируемые расходы на 2014 год составляют 3,276 млрд. рублей. Относительно уточненного плана на 2013 год снижены на 38 млн. рублей или 1%. В структуре расходов также наблюдаем перераспределение  между статьями расходов, а именно увеличение расходов по статье «расходы за счет межбюджетных трансфертов (на 101 млн. рублей или 6% ) и снижение расходов за счет собственных средств (на 139,8 млн. рублей или на 8 %). 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В 2014 год мы входим с запланированным дефицитом в 6,4 % или 24,2 млн. рублей. По уточненному плану на 2013 год дефицит составляет, на текущий момент, 10,5 %.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Таким образом прогнозируемые данные на 2014 год несколько лучше, чем уточненный план на 2013. 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1F4E17-220C-484C-BFE9-DBBC8BDE89BB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alt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48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b="1" smtClean="0"/>
              <a:t>Основные параметры бюджета Воскресенского муниципального района на 2014 год:  </a:t>
            </a:r>
          </a:p>
          <a:p>
            <a:pPr>
              <a:spcBef>
                <a:spcPct val="0"/>
              </a:spcBef>
            </a:pPr>
            <a:r>
              <a:rPr lang="ru-RU" altLang="ru-RU" smtClean="0"/>
              <a:t>Доходы планируются в размере  3, 252 млрд. рублей, что относительно уточненного плана на 2013 год </a:t>
            </a:r>
            <a:r>
              <a:rPr lang="ru-RU" altLang="ru-RU" u="sng" smtClean="0"/>
              <a:t>увеличено на 12, 628 млн. рублей</a:t>
            </a:r>
            <a:r>
              <a:rPr lang="ru-RU" altLang="ru-RU" smtClean="0"/>
              <a:t>, что совсем незначительно и составляет всего 0,4 %. Данное увеличение планируется за счет роста безвозмездных поступлений  на 100,5 млн рублей или на  6%. Налоговые и неналоговые доходы снижаются на 87.8 млн. рублей или на 5% за счет изменений в налоговом и бюджетном законодательстве. Данные изменения мы рассмотрим далее. </a:t>
            </a:r>
          </a:p>
          <a:p>
            <a:pPr>
              <a:spcBef>
                <a:spcPct val="0"/>
              </a:spcBef>
            </a:pPr>
            <a:r>
              <a:rPr lang="ru-RU" altLang="ru-RU" smtClean="0"/>
              <a:t>Планируемые расходы на 2014 год составляют 3,276 млрд. рублей. Относительно уточненного плана на 2013 год снижены на 38 млн. рублей или 1%. В структуре расходов также наблюдаем перераспределение  между статьями расходов, а именно увеличение расходов по статье «расходы за счет межбюджетных трансфертов (на 101 млн. рублей или 6% ) и снижение расходов за счет собственных средств (на 139,8 млн. рублей или на 8 %).  </a:t>
            </a:r>
          </a:p>
          <a:p>
            <a:pPr>
              <a:spcBef>
                <a:spcPct val="0"/>
              </a:spcBef>
            </a:pPr>
            <a:r>
              <a:rPr lang="ru-RU" altLang="ru-RU" smtClean="0"/>
              <a:t>В 2014 год мы входим с запланированным дефицитом в 6,4 % или 24,2 млн. рублей. По уточненному плану на 2013 год дефицит составляет, на текущий момент, 10,5 %. </a:t>
            </a:r>
          </a:p>
          <a:p>
            <a:pPr>
              <a:spcBef>
                <a:spcPct val="0"/>
              </a:spcBef>
            </a:pPr>
            <a:r>
              <a:rPr lang="ru-RU" altLang="ru-RU" smtClean="0"/>
              <a:t>Таким образом прогнозируемые данные на 2014 год несколько лучше, чем уточненный план на 2013. </a:t>
            </a:r>
          </a:p>
        </p:txBody>
      </p:sp>
      <p:sp>
        <p:nvSpPr>
          <p:cNvPr id="25604" name="Номер слайда 3"/>
          <p:cNvSpPr txBox="1">
            <a:spLocks noGrp="1"/>
          </p:cNvSpPr>
          <p:nvPr/>
        </p:nvSpPr>
        <p:spPr bwMode="auto">
          <a:xfrm>
            <a:off x="3884163" y="9448318"/>
            <a:ext cx="2972229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7" rIns="91435" bIns="45717" anchor="b"/>
          <a:lstStyle/>
          <a:p>
            <a:pPr algn="r" defTabSz="915133"/>
            <a:fld id="{A6BEA201-33E3-4CAA-8B44-852C4CB9CD2B}" type="slidenum">
              <a:rPr lang="ru-RU" altLang="ru-RU" sz="1200">
                <a:latin typeface="Calibri" pitchFamily="34" charset="0"/>
              </a:rPr>
              <a:pPr algn="r" defTabSz="915133"/>
              <a:t>3</a:t>
            </a:fld>
            <a:endParaRPr lang="ru-RU" alt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307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2"/>
          <p:cNvSpPr/>
          <p:nvPr/>
        </p:nvSpPr>
        <p:spPr>
          <a:xfrm>
            <a:off x="7712075" y="3136900"/>
            <a:ext cx="911225" cy="2074863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446088" y="3055938"/>
            <a:ext cx="694690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541338" y="4559300"/>
            <a:ext cx="675640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9"/>
          <p:cNvSpPr/>
          <p:nvPr/>
        </p:nvSpPr>
        <p:spPr>
          <a:xfrm>
            <a:off x="539750" y="3140075"/>
            <a:ext cx="6759575" cy="207645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49AC2-D24C-4C60-8DAE-915A9C7BD862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688" y="4625975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79A36791-9F52-405E-92A9-6710159DB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92293-F1C0-4A45-9738-B2B17C88C988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32473-830F-4018-A2BD-84E9673AE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861175" y="228600"/>
            <a:ext cx="1860550" cy="612298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954838" y="350838"/>
            <a:ext cx="1673225" cy="5876925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C7162-9A05-4A8C-BEB8-64D38FFE4A1B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2F34-01A3-4B41-9C81-16FB7F4B5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C17B8-6CEB-4579-915A-4C8E450116C9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A2270-F1C3-428C-8B41-85E70ABF9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40704-547C-4F56-830C-DC7D1144ABC7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A38F-420E-4585-89EF-37F5A68E3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7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5"/>
          <p:cNvSpPr/>
          <p:nvPr/>
        </p:nvSpPr>
        <p:spPr>
          <a:xfrm>
            <a:off x="568325" y="3048000"/>
            <a:ext cx="8032750" cy="22447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4"/>
          <p:cNvSpPr/>
          <p:nvPr/>
        </p:nvSpPr>
        <p:spPr>
          <a:xfrm>
            <a:off x="676275" y="4541838"/>
            <a:ext cx="7816850" cy="663575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676275" y="3124200"/>
            <a:ext cx="7816850" cy="2078038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133CC-48B3-4F0D-ABC3-0FCA9A9643E1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C62D2-5D40-4726-80D3-C9ADC5A17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D640D-9736-4A38-B5D8-79257F0C34A9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16DBB-7A0B-4567-8442-BB8852A9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7BC0C-41C2-43CF-BDF2-84189A2187FB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E2C68-277E-45BA-8C1F-D4A5F14BC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BDE73-A873-41AA-BB3F-81A2E47AE703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F6498-ABAE-4F76-98FB-26741E309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" name="Rounded Rectangle 10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0C5E8-DEB7-419B-948D-1A9257C6D9E1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E777D-30F4-4C66-BFAB-74951D997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11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9"/>
          <p:cNvSpPr/>
          <p:nvPr/>
        </p:nvSpPr>
        <p:spPr>
          <a:xfrm>
            <a:off x="676275" y="1643063"/>
            <a:ext cx="2484438" cy="32337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/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C90ED-7F51-4898-8763-A61DF217DDB8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E73E8-BBA6-444B-8C53-52DB0AFD1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1"/>
          <p:cNvSpPr/>
          <p:nvPr/>
        </p:nvSpPr>
        <p:spPr>
          <a:xfrm>
            <a:off x="762000" y="5029200"/>
            <a:ext cx="7600950" cy="1203325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2"/>
          <p:cNvSpPr/>
          <p:nvPr/>
        </p:nvSpPr>
        <p:spPr>
          <a:xfrm>
            <a:off x="914400" y="5638800"/>
            <a:ext cx="7327900" cy="452438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04838" y="5075238"/>
            <a:ext cx="7947025" cy="1096962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B6D5E-0B31-423A-B349-4D9C22EF55A9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3906F-1291-40CE-A7D0-C79ACD445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2075" y="101600"/>
            <a:ext cx="8959850" cy="6664325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E4DD4D-BA12-477B-B55E-23FDC29CA800}" type="datetimeFigureOut">
              <a:rPr lang="ru-RU"/>
              <a:pPr>
                <a:defRPr/>
              </a:pPr>
              <a:t>17.05.2016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7205DC-AF52-4382-BA8D-AB1487E68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063" y="373063"/>
            <a:ext cx="8380412" cy="111760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5450" y="407988"/>
            <a:ext cx="8261350" cy="1039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4" r:id="rId3"/>
    <p:sldLayoutId id="2147483671" r:id="rId4"/>
    <p:sldLayoutId id="2147483670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78" r:id="rId11"/>
    <p:sldLayoutId id="21474836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 cap="all">
          <a:solidFill>
            <a:srgbClr val="6B7D7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6B7D72"/>
          </a:solidFill>
          <a:latin typeface="Book Antiqu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B5AE53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848058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8B54D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2239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 «администрация Воскресенского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Московской области»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017712"/>
          </a:xfrm>
        </p:spPr>
        <p:txBody>
          <a:bodyPr/>
          <a:lstStyle/>
          <a:p>
            <a:pPr marL="11430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37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Воскресенского муниципального района на 2016 год и плановый период 2017 и 2018 годов</a:t>
            </a:r>
          </a:p>
        </p:txBody>
      </p:sp>
      <p:pic>
        <p:nvPicPr>
          <p:cNvPr id="15363" name="Picture 2" descr="Логоти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0775" y="1628775"/>
            <a:ext cx="17748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 bwMode="auto">
          <a:xfrm>
            <a:off x="1247775" y="333375"/>
            <a:ext cx="7542213" cy="103981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b="1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sz="2800" b="1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2016 год, </a:t>
            </a:r>
            <a:r>
              <a:rPr lang="ru-RU" sz="1800" b="1" cap="none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1800" b="1" cap="none" smtClean="0">
              <a:solidFill>
                <a:schemeClr val="tx1"/>
              </a:solidFill>
            </a:endParaRPr>
          </a:p>
        </p:txBody>
      </p:sp>
      <p:pic>
        <p:nvPicPr>
          <p:cNvPr id="16386" name="Picture 2" descr="Логоти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33375"/>
            <a:ext cx="7191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985838" y="3257550"/>
            <a:ext cx="22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"/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</a:rPr>
              <a:t> </a:t>
            </a:r>
          </a:p>
        </p:txBody>
      </p:sp>
      <p:graphicFrame>
        <p:nvGraphicFramePr>
          <p:cNvPr id="16507" name="Group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10335"/>
              </p:ext>
            </p:extLst>
          </p:nvPr>
        </p:nvGraphicFramePr>
        <p:xfrm>
          <a:off x="395288" y="1341438"/>
          <a:ext cx="8353176" cy="5152890"/>
        </p:xfrm>
        <a:graphic>
          <a:graphicData uri="http://schemas.openxmlformats.org/drawingml/2006/table">
            <a:tbl>
              <a:tblPr/>
              <a:tblGrid>
                <a:gridCol w="342524"/>
                <a:gridCol w="3178480"/>
                <a:gridCol w="1489797"/>
                <a:gridCol w="1336950"/>
                <a:gridCol w="2005425"/>
              </a:tblGrid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бюджет 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изменений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уточненного бюджета на 2016 год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бюджета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3  892,5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3  898,8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1 731,1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1 731,1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областного бюджета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2 061,1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2 067,4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бюджетов поселений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бюджета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3798,1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3804,4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т.ч.: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межбюджетных трансфертов из бюджетов других уровней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2 160,8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2 167,1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собственных доходов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1 625,7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1 625,7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остатков на 01.01.2016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09675" y="157163"/>
            <a:ext cx="7542213" cy="1039812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b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800" cap="none" dirty="0" smtClean="0">
              <a:solidFill>
                <a:schemeClr val="tx1"/>
              </a:solidFill>
            </a:endParaRPr>
          </a:p>
        </p:txBody>
      </p:sp>
      <p:pic>
        <p:nvPicPr>
          <p:cNvPr id="24579" name="Picture 2" descr="Логоти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7191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985838" y="3257550"/>
            <a:ext cx="22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"/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</a:rPr>
              <a:t> 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3392"/>
              </p:ext>
            </p:extLst>
          </p:nvPr>
        </p:nvGraphicFramePr>
        <p:xfrm>
          <a:off x="107950" y="1196975"/>
          <a:ext cx="8785225" cy="5511185"/>
        </p:xfrm>
        <a:graphic>
          <a:graphicData uri="http://schemas.openxmlformats.org/drawingml/2006/table">
            <a:tbl>
              <a:tblPr/>
              <a:tblGrid>
                <a:gridCol w="304800"/>
                <a:gridCol w="1495425"/>
                <a:gridCol w="1368425"/>
                <a:gridCol w="935038"/>
                <a:gridCol w="1152525"/>
                <a:gridCol w="1439862"/>
                <a:gridCol w="936625"/>
                <a:gridCol w="11525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Утвержденный бюджет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млн. руб.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проект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млн. руб.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Утвержденный бюджет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млн. руб.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проект на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год, млн. руб.</a:t>
                      </a: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DD9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бюджета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3633,0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3626,5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3747,8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3747,8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343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т.ч.: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1790,8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1790,8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1928,6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1928,6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1842,2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1835,7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1819,2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1819,2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бюджета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3604,0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3597,5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3747,8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3747,8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97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т.ч.:</a:t>
                      </a:r>
                      <a:endParaRPr kumimoji="0" lang="ru-RU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межбюджетных трансфертов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1841,8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1835,3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1818,3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1818,3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за счет собственных доходов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1762,2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1762,2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1919,5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1919,5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ДЕФИЦИТ, ПРОФИЦИТ всего: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3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7782" marR="7782" marT="7782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91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692</TotalTime>
  <Words>691</Words>
  <Application>Microsoft Office PowerPoint</Application>
  <PresentationFormat>Экран (4:3)</PresentationFormat>
  <Paragraphs>140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Аптека</vt:lpstr>
      <vt:lpstr>МУ «администрация Воскресенского  муниципального района  Московской области»</vt:lpstr>
      <vt:lpstr>ОСНОВНЫЕ ПАРАМЕТРЫ БЮДЖЕТА  на 2016 год, млн.руб.</vt:lpstr>
      <vt:lpstr>ОСНОВНЫЕ ПАРАМЕТРЫ БЮДЖЕТА  на 2017-2018 годы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Дудка ВИ</dc:creator>
  <cp:lastModifiedBy>106-2</cp:lastModifiedBy>
  <cp:revision>104</cp:revision>
  <cp:lastPrinted>2015-12-18T07:27:02Z</cp:lastPrinted>
  <dcterms:created xsi:type="dcterms:W3CDTF">2015-02-25T12:30:14Z</dcterms:created>
  <dcterms:modified xsi:type="dcterms:W3CDTF">2016-05-17T12:30:29Z</dcterms:modified>
</cp:coreProperties>
</file>